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8396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284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7286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173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Rectangle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44" name="Rectangle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xfrm>
            <a:off x="1602736" y="1378609"/>
            <a:ext cx="324055" cy="3365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9.png"/><Relationship Id="rId3" Type="http://schemas.openxmlformats.org/officeDocument/2006/relationships/hyperlink" Target="http://ichigojam.net/IchigoJam.html" TargetMode="Externa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tif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0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9.tif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tif"/><Relationship Id="rId3" Type="http://schemas.openxmlformats.org/officeDocument/2006/relationships/image" Target="../media/image31.tif"/><Relationship Id="rId4" Type="http://schemas.openxmlformats.org/officeDocument/2006/relationships/image" Target="../media/image32.tif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tif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34.tif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35.tif"/><Relationship Id="rId5" Type="http://schemas.openxmlformats.org/officeDocument/2006/relationships/image" Target="../media/image91.png"/><Relationship Id="rId6" Type="http://schemas.openxmlformats.org/officeDocument/2006/relationships/image" Target="../media/image36.tif"/><Relationship Id="rId7" Type="http://schemas.openxmlformats.org/officeDocument/2006/relationships/image" Target="../media/image37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8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24.png"/><Relationship Id="rId4" Type="http://schemas.openxmlformats.org/officeDocument/2006/relationships/image" Target="../media/image1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tif"/><Relationship Id="rId3" Type="http://schemas.openxmlformats.org/officeDocument/2006/relationships/image" Target="../media/image8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tif"/><Relationship Id="rId3" Type="http://schemas.openxmlformats.org/officeDocument/2006/relationships/image" Target="../media/image8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19.tif"/><Relationship Id="rId5" Type="http://schemas.openxmlformats.org/officeDocument/2006/relationships/image" Target="../media/image20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tif"/><Relationship Id="rId3" Type="http://schemas.openxmlformats.org/officeDocument/2006/relationships/image" Target="../media/image1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6.tif"/><Relationship Id="rId6" Type="http://schemas.openxmlformats.org/officeDocument/2006/relationships/image" Target="../media/image3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39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17.tif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Relationship Id="rId3" Type="http://schemas.openxmlformats.org/officeDocument/2006/relationships/image" Target="../media/image16.tif"/><Relationship Id="rId4" Type="http://schemas.openxmlformats.org/officeDocument/2006/relationships/image" Target="../media/image42.png"/><Relationship Id="rId5" Type="http://schemas.openxmlformats.org/officeDocument/2006/relationships/image" Target="../media/image22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4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4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29.png"/><Relationship Id="rId4" Type="http://schemas.openxmlformats.org/officeDocument/2006/relationships/image" Target="../media/image46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29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4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9.png"/><Relationship Id="rId8" Type="http://schemas.openxmlformats.org/officeDocument/2006/relationships/image" Target="../media/image54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29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(IchigoDake + IchigoDyhook)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60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300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 W8"/>
                  <a:ea typeface="ヒラギノ角ゴ Std W8"/>
                  <a:cs typeface="ヒラギノ角ゴ Std W8"/>
                  <a:sym typeface="ヒラギノ角ゴ Std W8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305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 W8"/>
                  <a:ea typeface="ヒラギノ角ゴ Std W8"/>
                  <a:cs typeface="ヒラギノ角ゴ Std W8"/>
                  <a:sym typeface="ヒラギノ角ゴ Std W8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306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 W8"/>
                  <a:ea typeface="ヒラギノ角ゴ Std W8"/>
                  <a:cs typeface="ヒラギノ角ゴ Std W8"/>
                  <a:sym typeface="ヒラギノ角ゴ Std W8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307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 W8"/>
                  <a:ea typeface="ヒラギノ角ゴ Std W8"/>
                  <a:cs typeface="ヒラギノ角ゴ Std W8"/>
                  <a:sym typeface="ヒラギノ角ゴ Std W8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 W8"/>
                  <a:ea typeface="ヒラギノ角ゴ Std W8"/>
                  <a:cs typeface="ヒラギノ角ゴ Std W8"/>
                  <a:sym typeface="ヒラギノ角ゴ Std W8"/>
                </a:defRPr>
              </a:pPr>
              <a:r>
                <a:t>高度IT人材</a:t>
              </a:r>
            </a:p>
          </p:txBody>
        </p:sp>
      </p:grpSp>
      <p:sp>
        <p:nvSpPr>
          <p:cNvPr id="309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310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311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312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313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151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152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153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154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5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156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60" name="Group"/>
          <p:cNvGrpSpPr/>
          <p:nvPr/>
        </p:nvGrpSpPr>
        <p:grpSpPr>
          <a:xfrm>
            <a:off x="4716312" y="3847233"/>
            <a:ext cx="417155" cy="433534"/>
            <a:chOff x="0" y="0"/>
            <a:chExt cx="417153" cy="433533"/>
          </a:xfrm>
        </p:grpSpPr>
        <p:sp>
          <p:nvSpPr>
            <p:cNvPr id="115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169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170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1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2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3" name="じぶんキャラのいちに、なにかあれば、おわる（END）"/>
          <p:cNvSpPr txBox="1"/>
          <p:nvPr/>
        </p:nvSpPr>
        <p:spPr>
          <a:xfrm>
            <a:off x="874049" y="6183676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174" name="さいしょだけ（セットアップ）"/>
          <p:cNvSpPr txBox="1"/>
          <p:nvPr/>
        </p:nvSpPr>
        <p:spPr>
          <a:xfrm>
            <a:off x="6957349" y="1664923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175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76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7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8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9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180" name="ループ"/>
          <p:cNvSpPr txBox="1"/>
          <p:nvPr/>
        </p:nvSpPr>
        <p:spPr>
          <a:xfrm>
            <a:off x="11554749" y="543014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3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4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5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186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87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88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189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90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91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92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193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94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95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196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97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98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199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0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1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2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3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じゆうにかいぞうしよ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じゆうにかいぞうしよう</a:t>
            </a:r>
          </a:p>
        </p:txBody>
      </p:sp>
      <p:pic>
        <p:nvPicPr>
          <p:cNvPr id="1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09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1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14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211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2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17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1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22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21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25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22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7053112" y="2000729"/>
            <a:ext cx="417155" cy="433534"/>
            <a:chOff x="0" y="0"/>
            <a:chExt cx="417153" cy="433533"/>
          </a:xfrm>
        </p:grpSpPr>
        <p:sp>
          <p:nvSpPr>
            <p:cNvPr id="122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34" name="Group"/>
          <p:cNvGrpSpPr/>
          <p:nvPr/>
        </p:nvGrpSpPr>
        <p:grpSpPr>
          <a:xfrm>
            <a:off x="12107712" y="4820129"/>
            <a:ext cx="417155" cy="433534"/>
            <a:chOff x="0" y="0"/>
            <a:chExt cx="417153" cy="433533"/>
          </a:xfrm>
        </p:grpSpPr>
        <p:sp>
          <p:nvSpPr>
            <p:cNvPr id="1231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2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3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37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23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42" name="Group"/>
          <p:cNvGrpSpPr/>
          <p:nvPr/>
        </p:nvGrpSpPr>
        <p:grpSpPr>
          <a:xfrm>
            <a:off x="9711379" y="3418895"/>
            <a:ext cx="417155" cy="433535"/>
            <a:chOff x="0" y="0"/>
            <a:chExt cx="417153" cy="433533"/>
          </a:xfrm>
        </p:grpSpPr>
        <p:sp>
          <p:nvSpPr>
            <p:cNvPr id="123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10 CLT:CLS:X=15:PLAY”$CDE2&quot;…"/>
          <p:cNvSpPr txBox="1"/>
          <p:nvPr/>
        </p:nvSpPr>
        <p:spPr>
          <a:xfrm>
            <a:off x="151870" y="2292349"/>
            <a:ext cx="12718853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  <a:r>
              <a:rPr>
                <a:solidFill>
                  <a:schemeClr val="accent5"/>
                </a:solidFill>
              </a:rPr>
              <a:t>:PLAY”$CDE2"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10-TICK()/120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BEEP:</a:t>
            </a:r>
            <a:r>
              <a:t>?TICK():END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45" name="BGM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</a:t>
            </a:r>
          </a:p>
        </p:txBody>
      </p:sp>
      <p:sp>
        <p:nvSpPr>
          <p:cNvPr id="124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50" name="Group"/>
          <p:cNvGrpSpPr/>
          <p:nvPr/>
        </p:nvGrpSpPr>
        <p:grpSpPr>
          <a:xfrm>
            <a:off x="10858879" y="2335162"/>
            <a:ext cx="417155" cy="433534"/>
            <a:chOff x="0" y="0"/>
            <a:chExt cx="417153" cy="433533"/>
          </a:xfrm>
        </p:grpSpPr>
        <p:sp>
          <p:nvSpPr>
            <p:cNvPr id="124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54" name="Group"/>
          <p:cNvGrpSpPr/>
          <p:nvPr/>
        </p:nvGrpSpPr>
        <p:grpSpPr>
          <a:xfrm>
            <a:off x="12476012" y="4663495"/>
            <a:ext cx="417155" cy="433535"/>
            <a:chOff x="0" y="0"/>
            <a:chExt cx="417153" cy="433533"/>
          </a:xfrm>
        </p:grpSpPr>
        <p:sp>
          <p:nvSpPr>
            <p:cNvPr id="1251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2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3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259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61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2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266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26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プログラム、写真でほぞん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プログラム、写真でほぞん！</a:t>
            </a:r>
          </a:p>
        </p:txBody>
      </p:sp>
      <p:pic>
        <p:nvPicPr>
          <p:cNvPr id="1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7936" y="-1"/>
            <a:ext cx="844447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2" name="お家のパソコン…"/>
          <p:cNvSpPr txBox="1"/>
          <p:nvPr/>
        </p:nvSpPr>
        <p:spPr>
          <a:xfrm>
            <a:off x="7808382" y="3568700"/>
            <a:ext cx="5143501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お家のパソコン</a:t>
            </a:r>
          </a:p>
          <a:p>
            <a:pPr/>
            <a:r>
              <a:t>スマホ、タブレットでも</a:t>
            </a:r>
          </a:p>
          <a:p>
            <a:pPr/>
            <a:r>
              <a:t>続きができる</a:t>
            </a:r>
          </a:p>
          <a:p>
            <a:pPr/>
            <a:r>
              <a:t>「IchigoJam web」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278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279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280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283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285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292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286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7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8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9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0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1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298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293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4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5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6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7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99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300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301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302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303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304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305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306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11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12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317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134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自作カニロボットでたたかう…"/>
          <p:cNvSpPr txBox="1"/>
          <p:nvPr/>
        </p:nvSpPr>
        <p:spPr>
          <a:xfrm>
            <a:off x="249965" y="69223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  <p:sp>
        <p:nvSpPr>
          <p:cNvPr id="322" name="https://kani-robocon.com/"/>
          <p:cNvSpPr txBox="1"/>
          <p:nvPr/>
        </p:nvSpPr>
        <p:spPr>
          <a:xfrm>
            <a:off x="4443933" y="9296400"/>
            <a:ext cx="411693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https://kani-robocon.com/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20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322" name="火災報知器屋さん社長…"/>
          <p:cNvSpPr txBox="1"/>
          <p:nvPr/>
        </p:nvSpPr>
        <p:spPr>
          <a:xfrm>
            <a:off x="6333561" y="7788275"/>
            <a:ext cx="6579529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火災報知器屋さん社長</a:t>
            </a:r>
          </a:p>
          <a:p>
            <a:pPr algn="l">
              <a:defRPr sz="4500"/>
            </a:pPr>
            <a:r>
              <a:t>自分でプログラミング！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050901"/>
            <a:ext cx="8680651" cy="472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459" y="2474383"/>
            <a:ext cx="9331708" cy="3747982"/>
          </a:xfrm>
          <a:prstGeom prst="rect">
            <a:avLst/>
          </a:prstGeom>
          <a:ln w="12700">
            <a:miter lim="400000"/>
          </a:ln>
        </p:spPr>
      </p:pic>
      <p:sp>
        <p:nvSpPr>
          <p:cNvPr id="1326" name="エアコンを温度で自動制御"/>
          <p:cNvSpPr txBox="1"/>
          <p:nvPr/>
        </p:nvSpPr>
        <p:spPr>
          <a:xfrm>
            <a:off x="1293050" y="520700"/>
            <a:ext cx="10782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エアコンを温度で自動制御</a:t>
            </a:r>
          </a:p>
        </p:txBody>
      </p:sp>
      <p:sp>
        <p:nvSpPr>
          <p:cNvPr id="1327" name="熱中症予防！"/>
          <p:cNvSpPr txBox="1"/>
          <p:nvPr/>
        </p:nvSpPr>
        <p:spPr>
          <a:xfrm>
            <a:off x="9056983" y="7185447"/>
            <a:ext cx="392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/>
            </a:lvl1pPr>
          </a:lstStyle>
          <a:p>
            <a:pPr/>
            <a:r>
              <a:t>熱中症予防！</a:t>
            </a:r>
          </a:p>
        </p:txBody>
      </p:sp>
      <p:sp>
        <p:nvSpPr>
          <p:cNvPr id="1328" name="https://fukuno.jig.jp/2952"/>
          <p:cNvSpPr txBox="1"/>
          <p:nvPr/>
        </p:nvSpPr>
        <p:spPr>
          <a:xfrm>
            <a:off x="9144169" y="8885131"/>
            <a:ext cx="33863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https://fukuno.jig.jp/2952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社会が見える、オープンデータ"/>
          <p:cNvSpPr txBox="1"/>
          <p:nvPr>
            <p:ph type="title"/>
          </p:nvPr>
        </p:nvSpPr>
        <p:spPr>
          <a:xfrm>
            <a:off x="106727" y="456661"/>
            <a:ext cx="12791346" cy="116110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sz="58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社会が見える、オープンデータ</a:t>
            </a:r>
          </a:p>
        </p:txBody>
      </p:sp>
      <p:pic>
        <p:nvPicPr>
          <p:cNvPr id="1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526" r="0" b="120"/>
          <a:stretch>
            <a:fillRect/>
          </a:stretch>
        </p:blipFill>
        <p:spPr>
          <a:xfrm>
            <a:off x="-40085" y="2208068"/>
            <a:ext cx="13084781" cy="7560938"/>
          </a:xfrm>
          <a:prstGeom prst="rect">
            <a:avLst/>
          </a:prstGeom>
          <a:ln w="12700">
            <a:miter lim="400000"/>
          </a:ln>
        </p:spPr>
      </p:pic>
      <p:sp>
        <p:nvSpPr>
          <p:cNvPr id="1332" name="Photo credit: kevin dooley / Foter / CC BY"/>
          <p:cNvSpPr txBox="1"/>
          <p:nvPr/>
        </p:nvSpPr>
        <p:spPr>
          <a:xfrm>
            <a:off x="4777221" y="9231363"/>
            <a:ext cx="8146797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Photo credit: kevin dooley / Foter / CC 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3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42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43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LED : WAIT LIST RUN GOTO SAVE FILES LOAD NEW CLS LC RND BTN IF SCR END = + - &amp; /…"/>
          <p:cNvSpPr txBox="1"/>
          <p:nvPr/>
        </p:nvSpPr>
        <p:spPr>
          <a:xfrm>
            <a:off x="691852" y="2909531"/>
            <a:ext cx="11621096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FILES LOAD NEW CLS LC RND BTN IF SCR END = + - &amp; /</a:t>
            </a:r>
          </a:p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CLT TICK BEEP PLAY</a:t>
            </a:r>
          </a:p>
        </p:txBody>
      </p:sp>
      <p:sp>
        <p:nvSpPr>
          <p:cNvPr id="1348" name="26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26コ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351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352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353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354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355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356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357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358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359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360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361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362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363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364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365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366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367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368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369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370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371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372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373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374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375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376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377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378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379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380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381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382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383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9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390" name="IchigoJamプリント…"/>
          <p:cNvSpPr txBox="1"/>
          <p:nvPr/>
        </p:nvSpPr>
        <p:spPr>
          <a:xfrm>
            <a:off x="7445143" y="2410883"/>
            <a:ext cx="5335179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3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92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世界中に仲間！ PCNキガリ他、80拠点"/>
          <p:cNvSpPr txBox="1"/>
          <p:nvPr/>
        </p:nvSpPr>
        <p:spPr>
          <a:xfrm>
            <a:off x="781367" y="87376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PCNキガリ他、80拠点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965" y="-5164"/>
            <a:ext cx="13418730" cy="8502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395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397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00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メカ担当：MASAHARU（中2）…"/>
          <p:cNvSpPr txBox="1"/>
          <p:nvPr/>
        </p:nvSpPr>
        <p:spPr>
          <a:xfrm>
            <a:off x="8210046" y="6827138"/>
            <a:ext cx="367334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2" y="0"/>
            <a:ext cx="13262770" cy="3315693"/>
          </a:xfrm>
          <a:prstGeom prst="rect">
            <a:avLst/>
          </a:prstGeom>
          <a:ln w="12700">
            <a:miter lim="400000"/>
          </a:ln>
        </p:spPr>
      </p:pic>
      <p:sp>
        <p:nvSpPr>
          <p:cNvPr id="1406" name="小中学生向け…"/>
          <p:cNvSpPr txBox="1"/>
          <p:nvPr/>
        </p:nvSpPr>
        <p:spPr>
          <a:xfrm>
            <a:off x="250189" y="3779608"/>
            <a:ext cx="56007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電子工作＆プログラミング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コンテスト</a:t>
            </a:r>
          </a:p>
        </p:txBody>
      </p:sp>
      <p:pic>
        <p:nvPicPr>
          <p:cNvPr id="14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408" name="ノートPCがもらえる!?"/>
          <p:cNvSpPr txBox="1"/>
          <p:nvPr/>
        </p:nvSpPr>
        <p:spPr>
          <a:xfrm>
            <a:off x="1245085" y="7879966"/>
            <a:ext cx="405117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ノートPCがもらえる!?</a:t>
            </a:r>
          </a:p>
        </p:txBody>
      </p:sp>
      <p:sp>
        <p:nvSpPr>
          <p:cNvPr id="1409" name="http://pcn.club/contest/"/>
          <p:cNvSpPr txBox="1"/>
          <p:nvPr/>
        </p:nvSpPr>
        <p:spPr>
          <a:xfrm>
            <a:off x="4029169" y="8918682"/>
            <a:ext cx="5479861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411" name="後援：総務省、文科省、経産省、IT総合室…"/>
          <p:cNvSpPr txBox="1"/>
          <p:nvPr/>
        </p:nvSpPr>
        <p:spPr>
          <a:xfrm>
            <a:off x="6999511" y="7765666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1414" name="お母さんのスマホ使いすぎを防止するマシーン！"/>
          <p:cNvSpPr txBox="1"/>
          <p:nvPr/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415" name="PCNこどもプロコン受賞、小学4年生の作品"/>
          <p:cNvSpPr txBox="1"/>
          <p:nvPr/>
        </p:nvSpPr>
        <p:spPr>
          <a:xfrm>
            <a:off x="1112204" y="8664411"/>
            <a:ext cx="10780392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/>
            <a:r>
              <a:t>PCNこどもプロコン受賞、小学4年生の作品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22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423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Apple I (1976)…"/>
          <p:cNvSpPr txBox="1"/>
          <p:nvPr/>
        </p:nvSpPr>
        <p:spPr>
          <a:xfrm>
            <a:off x="7708180" y="829733"/>
            <a:ext cx="431944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426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427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430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大人とネット経由で解決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大人とネット経由で解決！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4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ふりかえり…"/>
          <p:cNvSpPr txBox="1"/>
          <p:nvPr/>
        </p:nvSpPr>
        <p:spPr>
          <a:xfrm>
            <a:off x="2245042" y="2151062"/>
            <a:ext cx="8514716" cy="585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/>
            </a:pPr>
            <a:r>
              <a:t>ふりかえり</a:t>
            </a:r>
          </a:p>
          <a:p>
            <a:pPr defTabSz="821531">
              <a:defRPr sz="6000"/>
            </a:pPr>
          </a:p>
          <a:p>
            <a:pPr defTabSz="821531">
              <a:defRPr sz="6000"/>
            </a:pPr>
            <a:r>
              <a:t>おもしろかったこと</a:t>
            </a:r>
          </a:p>
          <a:p>
            <a:pPr defTabSz="821531">
              <a:defRPr sz="6000"/>
            </a:pPr>
            <a:r>
              <a:t>やってみたくなったこと</a:t>
            </a:r>
          </a:p>
          <a:p>
            <a:pPr defTabSz="821531">
              <a:defRPr sz="6000"/>
            </a:pPr>
            <a:r>
              <a:t>書き出してみよう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1439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pic>
        <p:nvPicPr>
          <p:cNvPr id="14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41" name="株式会社 jig.jp 創業者＆取締役会長 福野泰介…"/>
          <p:cNvSpPr txBox="1"/>
          <p:nvPr/>
        </p:nvSpPr>
        <p:spPr>
          <a:xfrm>
            <a:off x="4184298" y="8512509"/>
            <a:ext cx="57238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442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44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</a:t>
            </a: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  <p:sp>
        <p:nvSpPr>
          <p:cNvPr id="339" name="Arrow"/>
          <p:cNvSpPr/>
          <p:nvPr/>
        </p:nvSpPr>
        <p:spPr>
          <a:xfrm rot="2141884">
            <a:off x="5271111" y="3407264"/>
            <a:ext cx="5897824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46027" y="5167116"/>
            <a:ext cx="1423886" cy="2221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86" y="-111625"/>
            <a:ext cx="4016627" cy="6267555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これがコンピューター！…"/>
          <p:cNvSpPr txBox="1"/>
          <p:nvPr>
            <p:ph type="title"/>
          </p:nvPr>
        </p:nvSpPr>
        <p:spPr>
          <a:xfrm>
            <a:off x="2298038" y="6612729"/>
            <a:ext cx="8879616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44" name="Arrow"/>
          <p:cNvSpPr/>
          <p:nvPr/>
        </p:nvSpPr>
        <p:spPr>
          <a:xfrm rot="16200000">
            <a:off x="5465530" y="4796177"/>
            <a:ext cx="207373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5" name="（IchigoDakeは980円〜）"/>
          <p:cNvSpPr txBox="1"/>
          <p:nvPr/>
        </p:nvSpPr>
        <p:spPr>
          <a:xfrm>
            <a:off x="2298038" y="8766702"/>
            <a:ext cx="8879616" cy="93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（IchigoDakeは980円〜）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702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福野泰介 / ふくのたいすけ…"/>
          <p:cNvSpPr txBox="1"/>
          <p:nvPr/>
        </p:nvSpPr>
        <p:spPr>
          <a:xfrm>
            <a:off x="2947747" y="1450686"/>
            <a:ext cx="5637089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31633" y="8294408"/>
            <a:ext cx="2082718" cy="66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009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824292" y="8259519"/>
            <a:ext cx="1111926" cy="74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51026" y="8374981"/>
            <a:ext cx="2437893" cy="49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64801" y="7270132"/>
            <a:ext cx="2869825" cy="596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2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3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54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"/>
          <p:cNvGrpSpPr/>
          <p:nvPr/>
        </p:nvGrpSpPr>
        <p:grpSpPr>
          <a:xfrm>
            <a:off x="848296" y="2453087"/>
            <a:ext cx="3071470" cy="4847426"/>
            <a:chOff x="0" y="0"/>
            <a:chExt cx="3071469" cy="4847425"/>
          </a:xfrm>
        </p:grpSpPr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1225" y="968134"/>
              <a:ext cx="2486085" cy="3879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IchigoDake"/>
            <p:cNvSpPr txBox="1"/>
            <p:nvPr/>
          </p:nvSpPr>
          <p:spPr>
            <a:xfrm>
              <a:off x="0" y="370891"/>
              <a:ext cx="30714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IchigoDake</a:t>
              </a:r>
            </a:p>
          </p:txBody>
        </p:sp>
        <p:sp>
          <p:nvSpPr>
            <p:cNvPr id="361" name="いちごだけ"/>
            <p:cNvSpPr txBox="1"/>
            <p:nvPr/>
          </p:nvSpPr>
          <p:spPr>
            <a:xfrm>
              <a:off x="716584" y="-1"/>
              <a:ext cx="16383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いちごだけ</a:t>
              </a:r>
            </a:p>
          </p:txBody>
        </p:sp>
      </p:grpSp>
      <p:sp>
        <p:nvSpPr>
          <p:cNvPr id="363" name="+"/>
          <p:cNvSpPr txBox="1"/>
          <p:nvPr/>
        </p:nvSpPr>
        <p:spPr>
          <a:xfrm>
            <a:off x="5290581" y="5055722"/>
            <a:ext cx="4837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6142407" y="2187077"/>
            <a:ext cx="6821901" cy="5560166"/>
            <a:chOff x="0" y="0"/>
            <a:chExt cx="6821899" cy="5560165"/>
          </a:xfrm>
        </p:grpSpPr>
        <p:sp>
          <p:nvSpPr>
            <p:cNvPr id="364" name="IchigoDyhook"/>
            <p:cNvSpPr txBox="1"/>
            <p:nvPr/>
          </p:nvSpPr>
          <p:spPr>
            <a:xfrm>
              <a:off x="1049981" y="368300"/>
              <a:ext cx="3707436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IchigoDyhook</a:t>
              </a:r>
            </a:p>
          </p:txBody>
        </p:sp>
        <p:sp>
          <p:nvSpPr>
            <p:cNvPr id="365" name="いちごだいふく"/>
            <p:cNvSpPr txBox="1"/>
            <p:nvPr/>
          </p:nvSpPr>
          <p:spPr>
            <a:xfrm>
              <a:off x="1779749" y="-1"/>
              <a:ext cx="22479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いちごだいふく</a:t>
              </a:r>
            </a:p>
          </p:txBody>
        </p:sp>
        <p:grpSp>
          <p:nvGrpSpPr>
            <p:cNvPr id="372" name="Group"/>
            <p:cNvGrpSpPr/>
            <p:nvPr/>
          </p:nvGrpSpPr>
          <p:grpSpPr>
            <a:xfrm>
              <a:off x="0" y="812123"/>
              <a:ext cx="6821900" cy="4748043"/>
              <a:chOff x="0" y="0"/>
              <a:chExt cx="6821899" cy="4748041"/>
            </a:xfrm>
          </p:grpSpPr>
          <p:grpSp>
            <p:nvGrpSpPr>
              <p:cNvPr id="370" name="Group"/>
              <p:cNvGrpSpPr/>
              <p:nvPr/>
            </p:nvGrpSpPr>
            <p:grpSpPr>
              <a:xfrm>
                <a:off x="0" y="0"/>
                <a:ext cx="6821900" cy="4748042"/>
                <a:chOff x="0" y="0"/>
                <a:chExt cx="6821899" cy="4748041"/>
              </a:xfrm>
            </p:grpSpPr>
            <p:pic>
              <p:nvPicPr>
                <p:cNvPr id="366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821900" cy="47480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6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824267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68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935352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69" name="Image" descr="Image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4883925" y="868991"/>
                  <a:ext cx="91427" cy="857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71" name="Rectangle"/>
              <p:cNvSpPr/>
              <p:nvPr/>
            </p:nvSpPr>
            <p:spPr>
              <a:xfrm>
                <a:off x="2061003" y="687093"/>
                <a:ext cx="1949961" cy="1118558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roup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79" name="Group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7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80" name="Rectangle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2" name="ディスプレイ…"/>
          <p:cNvSpPr txBox="1"/>
          <p:nvPr/>
        </p:nvSpPr>
        <p:spPr>
          <a:xfrm>
            <a:off x="4575263" y="6273800"/>
            <a:ext cx="715320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</p:txBody>
      </p:sp>
      <p:sp>
        <p:nvSpPr>
          <p:cNvPr id="383" name="IchigoDyhook"/>
          <p:cNvSpPr txBox="1"/>
          <p:nvPr/>
        </p:nvSpPr>
        <p:spPr>
          <a:xfrm>
            <a:off x="8356555" y="3206750"/>
            <a:ext cx="37074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IchigoDyhook</a:t>
            </a:r>
          </a:p>
        </p:txBody>
      </p:sp>
      <p:sp>
        <p:nvSpPr>
          <p:cNvPr id="384" name="いちごだいふく"/>
          <p:cNvSpPr txBox="1"/>
          <p:nvPr/>
        </p:nvSpPr>
        <p:spPr>
          <a:xfrm>
            <a:off x="9099022" y="2804583"/>
            <a:ext cx="2247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いちごだいふく</a:t>
            </a:r>
          </a:p>
        </p:txBody>
      </p:sp>
      <p:sp>
        <p:nvSpPr>
          <p:cNvPr id="385" name="Line"/>
          <p:cNvSpPr/>
          <p:nvPr/>
        </p:nvSpPr>
        <p:spPr>
          <a:xfrm flipH="1" flipV="1">
            <a:off x="3931973" y="2343943"/>
            <a:ext cx="462228" cy="433625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6" name="Line"/>
          <p:cNvSpPr/>
          <p:nvPr/>
        </p:nvSpPr>
        <p:spPr>
          <a:xfrm flipH="1" flipV="1">
            <a:off x="3357694" y="5017192"/>
            <a:ext cx="1036506" cy="2619742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7" name="Line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6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94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9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3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95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7" name="Arrow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8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99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8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406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40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7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09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0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1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4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415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8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9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26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2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4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27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30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3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3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4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901" y="435062"/>
            <a:ext cx="7558998" cy="71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任天堂 スーパーマリオブラザーズ…"/>
          <p:cNvSpPr txBox="1"/>
          <p:nvPr/>
        </p:nvSpPr>
        <p:spPr>
          <a:xfrm>
            <a:off x="1661159" y="7725833"/>
            <a:ext cx="968248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任天堂 スーパーマリオブラザーズ</a:t>
            </a:r>
          </a:p>
          <a:p>
            <a:pPr defTabSz="821531">
              <a:defRPr sz="5000"/>
            </a:pPr>
            <a:r>
              <a:t>1985年 6才 ゲームが好き！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9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40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4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2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43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44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45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49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4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0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060164" y="45555"/>
            <a:ext cx="4884472" cy="7621743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IchigoDake"/>
          <p:cNvSpPr txBox="1"/>
          <p:nvPr/>
        </p:nvSpPr>
        <p:spPr>
          <a:xfrm>
            <a:off x="5147077" y="825845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454" name="いちごだけ"/>
          <p:cNvSpPr txBox="1"/>
          <p:nvPr/>
        </p:nvSpPr>
        <p:spPr>
          <a:xfrm>
            <a:off x="5863662" y="454953"/>
            <a:ext cx="163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いちごだけ</a:t>
            </a:r>
          </a:p>
        </p:txBody>
      </p:sp>
      <p:sp>
        <p:nvSpPr>
          <p:cNvPr id="455" name="この LED を…"/>
          <p:cNvSpPr txBox="1"/>
          <p:nvPr>
            <p:ph type="title"/>
          </p:nvPr>
        </p:nvSpPr>
        <p:spPr>
          <a:xfrm>
            <a:off x="4207271" y="7450929"/>
            <a:ext cx="8879616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  <p:sp>
        <p:nvSpPr>
          <p:cNvPr id="456" name="Arrow"/>
          <p:cNvSpPr/>
          <p:nvPr/>
        </p:nvSpPr>
        <p:spPr>
          <a:xfrm rot="16200000">
            <a:off x="7783379" y="55067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7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7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7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7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7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8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8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82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86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8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9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0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0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0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12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0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1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1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20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2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4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6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33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3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3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3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8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46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4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4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53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5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55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556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57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558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1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2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63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64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ゲーム、つくれる！？"/>
          <p:cNvSpPr txBox="1"/>
          <p:nvPr/>
        </p:nvSpPr>
        <p:spPr>
          <a:xfrm>
            <a:off x="1405572" y="4297363"/>
            <a:ext cx="1019365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ゲーム、つくれる！？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67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69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:</a:t>
            </a:r>
            <a:br/>
          </a:p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;</a:t>
            </a:r>
          </a:p>
        </p:txBody>
      </p:sp>
      <p:sp>
        <p:nvSpPr>
          <p:cNvPr id="570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71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Circle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5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76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79" name="けしたい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80" name="Rectangle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89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8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0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91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4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5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96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97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98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99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0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6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07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608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612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609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0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1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3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16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18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19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2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25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26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35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0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37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3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43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8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45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4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53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54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55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56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22672" b="0"/>
          <a:stretch>
            <a:fillRect/>
          </a:stretch>
        </p:blipFill>
        <p:spPr>
          <a:xfrm>
            <a:off x="9873509" y="713217"/>
            <a:ext cx="2860176" cy="2040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361" y="197735"/>
            <a:ext cx="8490370" cy="6239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Group"/>
          <p:cNvGrpSpPr/>
          <p:nvPr/>
        </p:nvGrpSpPr>
        <p:grpSpPr>
          <a:xfrm>
            <a:off x="804340" y="4207723"/>
            <a:ext cx="4830499" cy="3471246"/>
            <a:chOff x="0" y="0"/>
            <a:chExt cx="4830498" cy="3471245"/>
          </a:xfrm>
        </p:grpSpPr>
        <p:pic>
          <p:nvPicPr>
            <p:cNvPr id="28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061"/>
            <a:stretch>
              <a:fillRect/>
            </a:stretch>
          </p:blipFill>
          <p:spPr>
            <a:xfrm>
              <a:off x="0" y="0"/>
              <a:ext cx="4830499" cy="34712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30621" y="2147072"/>
              <a:ext cx="1969256" cy="44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買ってもらったパソコン MSX…"/>
          <p:cNvSpPr txBox="1"/>
          <p:nvPr/>
        </p:nvSpPr>
        <p:spPr>
          <a:xfrm>
            <a:off x="2094230" y="7760683"/>
            <a:ext cx="881634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買ってもらったパソコン MSX</a:t>
            </a:r>
          </a:p>
          <a:p>
            <a:pPr defTabSz="821531">
              <a:defRPr sz="5000"/>
            </a:pPr>
            <a:r>
              <a:t>1987年 8才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67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6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68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69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75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7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76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77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8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1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82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83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84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85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6" name="Shift+;"/>
          <p:cNvSpPr txBox="1"/>
          <p:nvPr/>
        </p:nvSpPr>
        <p:spPr>
          <a:xfrm>
            <a:off x="2703238" y="4864327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87" name="Shift+;"/>
          <p:cNvSpPr txBox="1"/>
          <p:nvPr/>
        </p:nvSpPr>
        <p:spPr>
          <a:xfrm>
            <a:off x="7893305" y="4864327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</a:t>
            </a:r>
            <a:r>
              <a:rPr>
                <a:solidFill>
                  <a:schemeClr val="accent5"/>
                </a:solidFill>
              </a:rPr>
              <a:t>:WAIT60:LED1:WAIT60:LED0</a:t>
            </a:r>
          </a:p>
        </p:txBody>
      </p:sp>
      <p:sp>
        <p:nvSpPr>
          <p:cNvPr id="690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91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95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92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3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4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96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702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703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7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712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70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716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71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1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9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20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1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722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5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6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27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28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29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30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35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3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8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42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73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4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4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  <p:grpSp>
        <p:nvGrpSpPr>
          <p:cNvPr id="754" name="Group"/>
          <p:cNvGrpSpPr/>
          <p:nvPr/>
        </p:nvGrpSpPr>
        <p:grpSpPr>
          <a:xfrm>
            <a:off x="3555861" y="4400754"/>
            <a:ext cx="891680" cy="926692"/>
            <a:chOff x="0" y="0"/>
            <a:chExt cx="891678" cy="926690"/>
          </a:xfrm>
        </p:grpSpPr>
        <p:sp>
          <p:nvSpPr>
            <p:cNvPr id="75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8138" y="508759"/>
            <a:ext cx="8528524" cy="638864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1997年 福井高専、在学中作った地図アプリ…"/>
          <p:cNvSpPr txBox="1"/>
          <p:nvPr/>
        </p:nvSpPr>
        <p:spPr>
          <a:xfrm>
            <a:off x="545933" y="7322139"/>
            <a:ext cx="11912933" cy="1584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4500"/>
            </a:pPr>
            <a:r>
              <a:t>1997年 福井高専、在学中作った地図アプリ</a:t>
            </a:r>
          </a:p>
          <a:p>
            <a:pPr defTabSz="821531">
              <a:defRPr sz="4500"/>
            </a:pPr>
            <a:r>
              <a:t>高専卒業後、起業、今に至る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59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66" name="Group"/>
          <p:cNvGrpSpPr/>
          <p:nvPr/>
        </p:nvGrpSpPr>
        <p:grpSpPr>
          <a:xfrm>
            <a:off x="2831961" y="4388054"/>
            <a:ext cx="891680" cy="926692"/>
            <a:chOff x="0" y="0"/>
            <a:chExt cx="891678" cy="926690"/>
          </a:xfrm>
        </p:grpSpPr>
        <p:sp>
          <p:nvSpPr>
            <p:cNvPr id="76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72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73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80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7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8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9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9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800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801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05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806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0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80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8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821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4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28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2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FILES"/>
          <p:cNvSpPr txBox="1"/>
          <p:nvPr/>
        </p:nvSpPr>
        <p:spPr>
          <a:xfrm>
            <a:off x="390525" y="274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</a:t>
            </a:r>
          </a:p>
        </p:txBody>
      </p:sp>
      <p:pic>
        <p:nvPicPr>
          <p:cNvPr id="8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F9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F9</a:t>
            </a:r>
          </a:p>
        </p:txBody>
      </p:sp>
      <p:sp>
        <p:nvSpPr>
          <p:cNvPr id="833" name="かくにん"/>
          <p:cNvSpPr txBox="1"/>
          <p:nvPr>
            <p:ph type="title"/>
          </p:nvPr>
        </p:nvSpPr>
        <p:spPr>
          <a:xfrm>
            <a:off x="344751" y="1061082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かくにん</a:t>
            </a:r>
          </a:p>
        </p:txBody>
      </p:sp>
      <p:pic>
        <p:nvPicPr>
          <p:cNvPr id="83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Circle"/>
          <p:cNvSpPr/>
          <p:nvPr/>
        </p:nvSpPr>
        <p:spPr>
          <a:xfrm>
            <a:off x="3400686" y="70001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F9"/>
          <p:cNvSpPr txBox="1"/>
          <p:nvPr/>
        </p:nvSpPr>
        <p:spPr>
          <a:xfrm>
            <a:off x="3532451" y="6114781"/>
            <a:ext cx="1002243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F9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4415228" y="2720121"/>
            <a:ext cx="891680" cy="926691"/>
            <a:chOff x="0" y="0"/>
            <a:chExt cx="891678" cy="926690"/>
          </a:xfrm>
        </p:grpSpPr>
        <p:sp>
          <p:nvSpPr>
            <p:cNvPr id="83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41" name="0 LED1:WAIT10"/>
          <p:cNvSpPr txBox="1"/>
          <p:nvPr/>
        </p:nvSpPr>
        <p:spPr>
          <a:xfrm>
            <a:off x="344751" y="4328281"/>
            <a:ext cx="7514697" cy="783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0 LED1:WAIT10</a:t>
            </a:r>
          </a:p>
        </p:txBody>
      </p:sp>
      <p:sp>
        <p:nvSpPr>
          <p:cNvPr id="842" name="と、でてくるかチェック！"/>
          <p:cNvSpPr txBox="1"/>
          <p:nvPr/>
        </p:nvSpPr>
        <p:spPr>
          <a:xfrm>
            <a:off x="344751" y="5026815"/>
            <a:ext cx="4734124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815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と、でてくるかチェック！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041" r="0" b="0"/>
          <a:stretch>
            <a:fillRect/>
          </a:stretch>
        </p:blipFill>
        <p:spPr>
          <a:xfrm>
            <a:off x="1745" y="3193785"/>
            <a:ext cx="13001448" cy="640836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神山町に2023年開校予定の私立高専…"/>
          <p:cNvSpPr txBox="1"/>
          <p:nvPr/>
        </p:nvSpPr>
        <p:spPr>
          <a:xfrm>
            <a:off x="1673161" y="457802"/>
            <a:ext cx="9658478" cy="244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4500"/>
            </a:pPr>
            <a:r>
              <a:t>神山町に2023年開校予定の私立高専</a:t>
            </a:r>
          </a:p>
          <a:p>
            <a:pPr defTabSz="821531">
              <a:defRPr sz="4500"/>
            </a:pPr>
            <a:r>
              <a:t>「神山まるごと高専」準備委員会</a:t>
            </a:r>
          </a:p>
          <a:p>
            <a:pPr defTabSz="821531">
              <a:defRPr sz="4500"/>
            </a:pPr>
            <a:r>
              <a:t>技術教育統括ディレクター</a:t>
            </a:r>
          </a:p>
        </p:txBody>
      </p:sp>
      <p:sp>
        <p:nvSpPr>
          <p:cNvPr id="292" name="Arrow"/>
          <p:cNvSpPr/>
          <p:nvPr/>
        </p:nvSpPr>
        <p:spPr>
          <a:xfrm rot="5400000">
            <a:off x="10727266" y="51181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48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4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49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3" name="Arrow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4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855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148" y="584836"/>
            <a:ext cx="4221481" cy="6587210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IchigoDake"/>
          <p:cNvSpPr txBox="1"/>
          <p:nvPr/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859" name="ボタンをおしっぱなし"/>
          <p:cNvSpPr txBox="1"/>
          <p:nvPr/>
        </p:nvSpPr>
        <p:spPr>
          <a:xfrm>
            <a:off x="5796938" y="8170333"/>
            <a:ext cx="646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ボタンをおしっぱなし</a:t>
            </a:r>
          </a:p>
        </p:txBody>
      </p:sp>
      <p:sp>
        <p:nvSpPr>
          <p:cNvPr id="860" name="Arrow"/>
          <p:cNvSpPr/>
          <p:nvPr/>
        </p:nvSpPr>
        <p:spPr>
          <a:xfrm rot="16200000">
            <a:off x="8326966" y="6321838"/>
            <a:ext cx="1395546" cy="139554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85655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4" name="Arrow"/>
          <p:cNvSpPr/>
          <p:nvPr/>
        </p:nvSpPr>
        <p:spPr>
          <a:xfrm rot="10800000"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5" name="さす"/>
          <p:cNvSpPr txBox="1"/>
          <p:nvPr/>
        </p:nvSpPr>
        <p:spPr>
          <a:xfrm>
            <a:off x="11105472" y="5346700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866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  <p:sp>
        <p:nvSpPr>
          <p:cNvPr id="867" name="Rounded Rectangle"/>
          <p:cNvSpPr/>
          <p:nvPr/>
        </p:nvSpPr>
        <p:spPr>
          <a:xfrm>
            <a:off x="9409228" y="3271162"/>
            <a:ext cx="2152122" cy="810486"/>
          </a:xfrm>
          <a:prstGeom prst="roundRect">
            <a:avLst>
              <a:gd name="adj" fmla="val 49906"/>
            </a:avLst>
          </a:prstGeom>
          <a:solidFill>
            <a:srgbClr val="EFC26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</a:p>
        </p:txBody>
      </p:sp>
      <p:sp>
        <p:nvSpPr>
          <p:cNvPr id="868" name="Rounded Rectangle"/>
          <p:cNvSpPr/>
          <p:nvPr/>
        </p:nvSpPr>
        <p:spPr>
          <a:xfrm>
            <a:off x="9531995" y="3410862"/>
            <a:ext cx="533137" cy="515759"/>
          </a:xfrm>
          <a:prstGeom prst="roundRect">
            <a:avLst>
              <a:gd name="adj" fmla="val 41790"/>
            </a:avLst>
          </a:prstGeom>
          <a:solidFill>
            <a:srgbClr val="FFDC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9" name="Arrow"/>
          <p:cNvSpPr/>
          <p:nvPr/>
        </p:nvSpPr>
        <p:spPr>
          <a:xfrm rot="5400000">
            <a:off x="9249701" y="1772830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0" name="ボタンを…"/>
          <p:cNvSpPr txBox="1"/>
          <p:nvPr/>
        </p:nvSpPr>
        <p:spPr>
          <a:xfrm>
            <a:off x="10419672" y="1670205"/>
            <a:ext cx="24003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grpSp>
        <p:nvGrpSpPr>
          <p:cNvPr id="877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75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7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2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76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97934" y="425913"/>
            <a:ext cx="6802042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DakeCap…"/>
          <p:cNvSpPr txBox="1"/>
          <p:nvPr/>
        </p:nvSpPr>
        <p:spPr>
          <a:xfrm>
            <a:off x="601777" y="804599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DakeCap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（でんげんだけきばん）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8892743" y="1772170"/>
            <a:ext cx="2568521" cy="4007927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IchigoDake…"/>
          <p:cNvSpPr txBox="1"/>
          <p:nvPr/>
        </p:nvSpPr>
        <p:spPr>
          <a:xfrm>
            <a:off x="8213311" y="753799"/>
            <a:ext cx="42291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（コンピューター）</a:t>
            </a:r>
          </a:p>
        </p:txBody>
      </p:sp>
      <p:sp>
        <p:nvSpPr>
          <p:cNvPr id="883" name="Arrow"/>
          <p:cNvSpPr/>
          <p:nvPr/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8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1331" y="5553867"/>
            <a:ext cx="4007928" cy="4007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9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95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91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2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3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4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97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98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01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12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08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9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44324" y="2391577"/>
            <a:ext cx="1941275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1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19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1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20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2" name="Arrow"/>
          <p:cNvSpPr/>
          <p:nvPr/>
        </p:nvSpPr>
        <p:spPr>
          <a:xfrm flipH="1"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3" name="OFF"/>
          <p:cNvSpPr txBox="1"/>
          <p:nvPr/>
        </p:nvSpPr>
        <p:spPr>
          <a:xfrm>
            <a:off x="6655834" y="131233"/>
            <a:ext cx="11210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つくろう！"/>
          <p:cNvSpPr txBox="1"/>
          <p:nvPr/>
        </p:nvSpPr>
        <p:spPr>
          <a:xfrm>
            <a:off x="3884612" y="4297363"/>
            <a:ext cx="523557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2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30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2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31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3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4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5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9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940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3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47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4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5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63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9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968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96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3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97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97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7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984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988" name="Group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98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89" name="Arrow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Circle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2" name="Circle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994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995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996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97" name="Arrow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8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999" name="Circle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1004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10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7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1010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1011" name="Arrow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2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1016" name="Group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101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23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026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027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028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029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プログラミング教育必修化"/>
          <p:cNvSpPr txBox="1"/>
          <p:nvPr/>
        </p:nvSpPr>
        <p:spPr>
          <a:xfrm>
            <a:off x="1123949" y="105496"/>
            <a:ext cx="107569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7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プログラミング教育必修化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620"/>
          <a:stretch>
            <a:fillRect/>
          </a:stretch>
        </p:blipFill>
        <p:spPr>
          <a:xfrm>
            <a:off x="-6152" y="1665302"/>
            <a:ext cx="13017278" cy="683850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IchigoJamで学ぶ鯖江の小学4年生 (2019年〜）"/>
          <p:cNvSpPr txBox="1"/>
          <p:nvPr/>
        </p:nvSpPr>
        <p:spPr>
          <a:xfrm>
            <a:off x="2232114" y="8742862"/>
            <a:ext cx="913477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IchigoJamで学ぶ鯖江の小学4年生 (2019年〜）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103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3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040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041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1042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43" name="Arrow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4" name="Arrow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5" name="Arrow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6" name="Arrow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7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48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049" name="Arrow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53" name="Group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105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54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57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58" name="Arrow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59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0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063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064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65" name="Arrow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6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1067" name="Arrow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8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069" name="Arrow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0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071" name="Arrow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2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73" name="Arrow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4" name="Arrow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78" name="Group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1075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6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7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79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82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085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0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092" name="Group"/>
          <p:cNvGrpSpPr/>
          <p:nvPr/>
        </p:nvGrpSpPr>
        <p:grpSpPr>
          <a:xfrm>
            <a:off x="5435979" y="3432366"/>
            <a:ext cx="417155" cy="433535"/>
            <a:chOff x="0" y="0"/>
            <a:chExt cx="417153" cy="433533"/>
          </a:xfrm>
        </p:grpSpPr>
        <p:sp>
          <p:nvSpPr>
            <p:cNvPr id="108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0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0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0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0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109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16" name="Group"/>
          <p:cNvGrpSpPr/>
          <p:nvPr/>
        </p:nvGrpSpPr>
        <p:grpSpPr>
          <a:xfrm>
            <a:off x="4868712" y="3847233"/>
            <a:ext cx="417155" cy="433534"/>
            <a:chOff x="0" y="0"/>
            <a:chExt cx="417153" cy="433533"/>
          </a:xfrm>
        </p:grpSpPr>
        <p:sp>
          <p:nvSpPr>
            <p:cNvPr id="1113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4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5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36 X=X-BTN(28)+BTN(29)"/>
          <p:cNvSpPr txBox="1"/>
          <p:nvPr/>
        </p:nvSpPr>
        <p:spPr>
          <a:xfrm>
            <a:off x="286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19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120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21" name="(Shift+=)…"/>
          <p:cNvSpPr txBox="1"/>
          <p:nvPr/>
        </p:nvSpPr>
        <p:spPr>
          <a:xfrm>
            <a:off x="71800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122" name="Arrow"/>
          <p:cNvSpPr/>
          <p:nvPr/>
        </p:nvSpPr>
        <p:spPr>
          <a:xfrm rot="16200000">
            <a:off x="79872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3" name="かっこ…"/>
          <p:cNvSpPr txBox="1"/>
          <p:nvPr/>
        </p:nvSpPr>
        <p:spPr>
          <a:xfrm>
            <a:off x="46273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24" name="Arrow"/>
          <p:cNvSpPr/>
          <p:nvPr/>
        </p:nvSpPr>
        <p:spPr>
          <a:xfrm flipH="1" rot="16200000">
            <a:off x="57731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5" name="かっこ…"/>
          <p:cNvSpPr txBox="1"/>
          <p:nvPr/>
        </p:nvSpPr>
        <p:spPr>
          <a:xfrm>
            <a:off x="71800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126" name="Arrow"/>
          <p:cNvSpPr/>
          <p:nvPr/>
        </p:nvSpPr>
        <p:spPr>
          <a:xfrm flipH="1" rot="16200000">
            <a:off x="73984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30" name="Group"/>
          <p:cNvGrpSpPr/>
          <p:nvPr/>
        </p:nvGrpSpPr>
        <p:grpSpPr>
          <a:xfrm>
            <a:off x="12526812" y="3830300"/>
            <a:ext cx="417155" cy="433534"/>
            <a:chOff x="0" y="0"/>
            <a:chExt cx="417153" cy="433533"/>
          </a:xfrm>
        </p:grpSpPr>
        <p:sp>
          <p:nvSpPr>
            <p:cNvPr id="112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133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134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35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36" name="Arrow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7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138" name="Arrow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42" name="Group"/>
          <p:cNvGrpSpPr/>
          <p:nvPr/>
        </p:nvGrpSpPr>
        <p:grpSpPr>
          <a:xfrm>
            <a:off x="9389912" y="3826066"/>
            <a:ext cx="417155" cy="433535"/>
            <a:chOff x="0" y="0"/>
            <a:chExt cx="417153" cy="433533"/>
          </a:xfrm>
        </p:grpSpPr>
        <p:sp>
          <p:nvSpPr>
            <p:cNvPr id="113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